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61" r:id="rId5"/>
    <p:sldId id="259" r:id="rId6"/>
    <p:sldId id="264" r:id="rId7"/>
    <p:sldId id="260" r:id="rId8"/>
    <p:sldId id="265" r:id="rId9"/>
    <p:sldId id="266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Jl3rq0cZLVSOyENx/HdC0BuR5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080"/>
    <a:srgbClr val="FC0071"/>
    <a:srgbClr val="2A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8" Type="http://customschemas.google.com/relationships/presentationmetadata" Target="metadata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545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classdojo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clubs.scholastic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208340" y="5070763"/>
            <a:ext cx="6414654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Kindergarten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smtClean="0">
                <a:solidFill>
                  <a:schemeClr val="lt1"/>
                </a:solidFill>
              </a:rPr>
              <a:t>Mrs. Cruz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117199" y="1819064"/>
            <a:ext cx="4890655" cy="452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7:45 am Morning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 off begins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8:10 First bell and students line up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8:15 Second bell and Mrs. Cruz picks up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8:15 BIC, backpacks, lunch count, morning worm up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8:45 Calendar and Benchmark Reading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!0:15 Recess and snack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10:35 Writing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11:00 Math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12:10 pm Lunch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12:50 Small groups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1:00  Computer lab, science, social studies, art, P.E.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2:15 Clean up and pack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2:38 Dismissal- Please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on time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over students taken to gate than office.</a:t>
            </a:r>
          </a:p>
        </p:txBody>
      </p:sp>
      <p:sp>
        <p:nvSpPr>
          <p:cNvPr id="96" name="Google Shape;96;p3"/>
          <p:cNvSpPr/>
          <p:nvPr/>
        </p:nvSpPr>
        <p:spPr>
          <a:xfrm>
            <a:off x="0" y="83130"/>
            <a:ext cx="91440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6600" dirty="0" smtClean="0">
                <a:solidFill>
                  <a:srgbClr val="2AE3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66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6600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6600" dirty="0" smtClean="0">
                <a:solidFill>
                  <a:srgbClr val="FC008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6600" dirty="0" smtClean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 dirty="0" smtClean="0">
                <a:solidFill>
                  <a:srgbClr val="2AE3FF"/>
                </a:solidFill>
              </a:rPr>
              <a:t>S</a:t>
            </a:r>
            <a:r>
              <a:rPr lang="en-US" sz="6600" dirty="0" smtClean="0">
                <a:solidFill>
                  <a:srgbClr val="FFFF00"/>
                </a:solidFill>
              </a:rPr>
              <a:t>c</a:t>
            </a:r>
            <a:r>
              <a:rPr lang="en-US" sz="6600" dirty="0" smtClean="0">
                <a:solidFill>
                  <a:schemeClr val="accent6"/>
                </a:solidFill>
              </a:rPr>
              <a:t>h</a:t>
            </a:r>
            <a:r>
              <a:rPr lang="en-US" sz="6600" dirty="0" smtClean="0">
                <a:solidFill>
                  <a:srgbClr val="FC0080"/>
                </a:solidFill>
              </a:rPr>
              <a:t>e</a:t>
            </a:r>
            <a:r>
              <a:rPr lang="en-US" sz="6600" dirty="0" smtClean="0">
                <a:solidFill>
                  <a:srgbClr val="2AE3FF"/>
                </a:solidFill>
              </a:rPr>
              <a:t>d</a:t>
            </a:r>
            <a:r>
              <a:rPr lang="en-US" sz="6600" dirty="0" smtClean="0">
                <a:solidFill>
                  <a:srgbClr val="FFFF00"/>
                </a:solidFill>
              </a:rPr>
              <a:t>u</a:t>
            </a:r>
            <a:r>
              <a:rPr lang="en-US" sz="6600" dirty="0" smtClean="0">
                <a:solidFill>
                  <a:schemeClr val="accent6"/>
                </a:solidFill>
              </a:rPr>
              <a:t>l</a:t>
            </a:r>
            <a:r>
              <a:rPr lang="en-US" sz="6600" dirty="0" smtClean="0">
                <a:solidFill>
                  <a:srgbClr val="FC0080"/>
                </a:solidFill>
              </a:rPr>
              <a:t>e</a:t>
            </a:r>
            <a:endParaRPr lang="en-US" sz="6600" dirty="0" smtClean="0">
              <a:solidFill>
                <a:srgbClr val="FC008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207825" y="1967351"/>
            <a:ext cx="588810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Class 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Dojo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check on a daily basis 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WWW.classdojo.com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on the app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Behavior:  Be Respectful, Be Responsible, Be Safe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Messaging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Stories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Translation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Common </a:t>
            </a:r>
            <a:r>
              <a:rPr lang="en-US" sz="2800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Core 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see your packet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Grading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 Advanced and working above grade level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 Working on grade level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 Working just below grade level- fluctuating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 Far below grade level- very little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0" y="83130"/>
            <a:ext cx="9144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4800" dirty="0">
                <a:solidFill>
                  <a:srgbClr val="2AE3F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4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4800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4800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4800" dirty="0" smtClean="0">
                <a:solidFill>
                  <a:srgbClr val="2AE3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48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4800" dirty="0" smtClean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4800" dirty="0" smtClean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4800" dirty="0" smtClean="0">
                <a:solidFill>
                  <a:srgbClr val="2AE3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48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4800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4800" dirty="0" smtClean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 R</a:t>
            </a:r>
            <a:r>
              <a:rPr lang="en-US" sz="4800" dirty="0" smtClean="0">
                <a:solidFill>
                  <a:srgbClr val="2AE3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48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4800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4800" dirty="0" smtClean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4800" dirty="0" smtClean="0">
                <a:solidFill>
                  <a:srgbClr val="2AE3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4800" dirty="0" smtClean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4800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4800" dirty="0" smtClean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4800" dirty="0" smtClean="0">
                <a:solidFill>
                  <a:srgbClr val="2AE3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48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4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/>
        </p:nvSpPr>
        <p:spPr>
          <a:xfrm>
            <a:off x="207816" y="1967345"/>
            <a:ext cx="5888184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2AE3FF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Folders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</a:t>
            </a:r>
            <a:endParaRPr lang="en-US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Tested at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end of each month to ensure </a:t>
            </a:r>
            <a:endParaRPr lang="en-US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sym typeface="Arial"/>
              </a:rPr>
              <a:t>Read </a:t>
            </a:r>
            <a:r>
              <a:rPr lang="en-US" sz="1800" dirty="0">
                <a:solidFill>
                  <a:schemeClr val="dk1"/>
                </a:solidFill>
                <a:sym typeface="Arial"/>
              </a:rPr>
              <a:t>every </a:t>
            </a:r>
            <a:r>
              <a:rPr lang="en-US" sz="1800" dirty="0" smtClean="0">
                <a:solidFill>
                  <a:schemeClr val="dk1"/>
                </a:solidFill>
                <a:sym typeface="Arial"/>
              </a:rPr>
              <a:t>night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G</a:t>
            </a:r>
            <a:r>
              <a:rPr lang="en-US" sz="1800" dirty="0" smtClean="0">
                <a:solidFill>
                  <a:schemeClr val="dk1"/>
                </a:solidFill>
                <a:sym typeface="Arial"/>
              </a:rPr>
              <a:t>ood nights rest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Partners</a:t>
            </a:r>
            <a:endParaRPr lang="en-US" sz="1800" dirty="0" smtClean="0">
              <a:solidFill>
                <a:schemeClr val="dk1"/>
              </a:solidFill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C0080"/>
                </a:solidFill>
                <a:latin typeface="Calibri"/>
                <a:ea typeface="Arial"/>
                <a:cs typeface="Calibri"/>
                <a:sym typeface="Arial"/>
              </a:rPr>
              <a:t>Scholastic </a:t>
            </a:r>
            <a:r>
              <a:rPr lang="en-US" sz="2800" dirty="0" smtClean="0">
                <a:solidFill>
                  <a:srgbClr val="FC0080"/>
                </a:solidFill>
                <a:latin typeface="Calibri"/>
                <a:ea typeface="Arial"/>
                <a:cs typeface="Calibri"/>
                <a:sym typeface="Arial"/>
              </a:rPr>
              <a:t>orders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Register at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www.clubs.scholastic.com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Class code; J62ZZ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Place the order, pay online, and submit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Please email me to let me know you placed an order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They ship to Vintage and I distribute in class</a:t>
            </a:r>
          </a:p>
        </p:txBody>
      </p:sp>
      <p:sp>
        <p:nvSpPr>
          <p:cNvPr id="114" name="Google Shape;114;p6"/>
          <p:cNvSpPr/>
          <p:nvPr/>
        </p:nvSpPr>
        <p:spPr>
          <a:xfrm>
            <a:off x="0" y="8313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6600" dirty="0" smtClean="0">
                <a:solidFill>
                  <a:srgbClr val="00E3DE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66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6600" dirty="0" smtClean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6600" dirty="0">
              <a:solidFill>
                <a:srgbClr val="00E3D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/>
        </p:nvSpPr>
        <p:spPr>
          <a:xfrm>
            <a:off x="207816" y="1967345"/>
            <a:ext cx="6040584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2AE3FF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BIC (Breakfast in the Class)  No breakfast for tardy students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 snacks </a:t>
            </a:r>
            <a:r>
              <a:rPr lang="mr-I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candy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Lunch (If purchasing, please set up an account online.  Any food allergies should be registered with the cafeteria)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label with student’s name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not with them for snack nor lunch.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C0071"/>
                </a:solidFill>
                <a:latin typeface="Calibri"/>
                <a:ea typeface="Calibri"/>
                <a:cs typeface="Calibri"/>
                <a:sym typeface="Calibri"/>
              </a:rPr>
              <a:t>Clothing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Accidents sometimes happen.  Please send a change of clothing in a Ziploc with the student’s name on the bag.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0" y="83130"/>
            <a:ext cx="9144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dirty="0">
                <a:solidFill>
                  <a:srgbClr val="FF3399"/>
                </a:solidFill>
                <a:sym typeface="Arial"/>
              </a:rPr>
              <a:t>B</a:t>
            </a:r>
            <a:r>
              <a:rPr lang="en-US" sz="4000" dirty="0">
                <a:solidFill>
                  <a:srgbClr val="00E3DE"/>
                </a:solidFill>
                <a:sym typeface="Arial"/>
              </a:rPr>
              <a:t>r</a:t>
            </a:r>
            <a:r>
              <a:rPr lang="en-US" sz="4000" dirty="0">
                <a:solidFill>
                  <a:srgbClr val="FFFF00"/>
                </a:solidFill>
                <a:sym typeface="Arial"/>
              </a:rPr>
              <a:t>e</a:t>
            </a:r>
            <a:r>
              <a:rPr lang="en-US" sz="4000" dirty="0">
                <a:solidFill>
                  <a:srgbClr val="92D050"/>
                </a:solidFill>
                <a:sym typeface="Arial"/>
              </a:rPr>
              <a:t>a</a:t>
            </a:r>
            <a:r>
              <a:rPr lang="en-US" sz="4000" dirty="0">
                <a:solidFill>
                  <a:srgbClr val="FF3399"/>
                </a:solidFill>
                <a:sym typeface="Arial"/>
              </a:rPr>
              <a:t>k</a:t>
            </a:r>
            <a:r>
              <a:rPr lang="en-US" sz="4000" dirty="0">
                <a:solidFill>
                  <a:srgbClr val="2AE3FF"/>
                </a:solidFill>
                <a:sym typeface="Arial"/>
              </a:rPr>
              <a:t>f</a:t>
            </a:r>
            <a:r>
              <a:rPr lang="en-US" sz="4000" dirty="0">
                <a:solidFill>
                  <a:srgbClr val="FFFF00"/>
                </a:solidFill>
                <a:sym typeface="Arial"/>
              </a:rPr>
              <a:t>a</a:t>
            </a:r>
            <a:r>
              <a:rPr lang="en-US" sz="4000" dirty="0">
                <a:solidFill>
                  <a:srgbClr val="92D050"/>
                </a:solidFill>
                <a:sym typeface="Arial"/>
              </a:rPr>
              <a:t>s</a:t>
            </a:r>
            <a:r>
              <a:rPr lang="en-US" sz="4000" dirty="0">
                <a:solidFill>
                  <a:srgbClr val="FF3399"/>
                </a:solidFill>
                <a:sym typeface="Arial"/>
              </a:rPr>
              <a:t>t, </a:t>
            </a:r>
            <a:r>
              <a:rPr lang="en-US" sz="4000" dirty="0">
                <a:solidFill>
                  <a:srgbClr val="2AE3FF"/>
                </a:solidFill>
                <a:sym typeface="Arial"/>
              </a:rPr>
              <a:t>S</a:t>
            </a:r>
            <a:r>
              <a:rPr lang="en-US" sz="4000" dirty="0">
                <a:solidFill>
                  <a:srgbClr val="FFFF00"/>
                </a:solidFill>
                <a:sym typeface="Arial"/>
              </a:rPr>
              <a:t>n</a:t>
            </a:r>
            <a:r>
              <a:rPr lang="en-US" sz="4000" dirty="0">
                <a:solidFill>
                  <a:srgbClr val="92D050"/>
                </a:solidFill>
                <a:sym typeface="Arial"/>
              </a:rPr>
              <a:t>a</a:t>
            </a:r>
            <a:r>
              <a:rPr lang="en-US" sz="4000" dirty="0">
                <a:solidFill>
                  <a:srgbClr val="FF3399"/>
                </a:solidFill>
                <a:sym typeface="Arial"/>
              </a:rPr>
              <a:t>c</a:t>
            </a:r>
            <a:r>
              <a:rPr lang="en-US" sz="4000" dirty="0">
                <a:solidFill>
                  <a:srgbClr val="2AE3FF"/>
                </a:solidFill>
                <a:sym typeface="Arial"/>
              </a:rPr>
              <a:t>k</a:t>
            </a:r>
            <a:r>
              <a:rPr lang="en-US" sz="4000" dirty="0">
                <a:solidFill>
                  <a:srgbClr val="00B0F0"/>
                </a:solidFill>
                <a:sym typeface="Arial"/>
              </a:rPr>
              <a:t>, </a:t>
            </a:r>
            <a:r>
              <a:rPr lang="en-US" sz="4000" dirty="0" smtClean="0">
                <a:solidFill>
                  <a:srgbClr val="FFFF00"/>
                </a:solidFill>
                <a:sym typeface="Arial"/>
              </a:rPr>
              <a:t>L</a:t>
            </a:r>
            <a:r>
              <a:rPr lang="en-US" sz="4000" dirty="0" smtClean="0">
                <a:solidFill>
                  <a:srgbClr val="92D050"/>
                </a:solidFill>
                <a:sym typeface="Arial"/>
              </a:rPr>
              <a:t>u</a:t>
            </a:r>
            <a:r>
              <a:rPr lang="en-US" sz="4000" dirty="0" smtClean="0">
                <a:solidFill>
                  <a:srgbClr val="FC0080"/>
                </a:solidFill>
                <a:sym typeface="Arial"/>
              </a:rPr>
              <a:t>n</a:t>
            </a:r>
            <a:r>
              <a:rPr lang="en-US" sz="4000" dirty="0" smtClean="0">
                <a:solidFill>
                  <a:srgbClr val="2AE3FF"/>
                </a:solidFill>
                <a:sym typeface="Arial"/>
              </a:rPr>
              <a:t>c</a:t>
            </a:r>
            <a:r>
              <a:rPr lang="en-US" sz="4000" dirty="0" smtClean="0">
                <a:solidFill>
                  <a:srgbClr val="FFFF00"/>
                </a:solidFill>
                <a:sym typeface="Arial"/>
              </a:rPr>
              <a:t>h</a:t>
            </a:r>
            <a:r>
              <a:rPr lang="en-US" sz="4000" dirty="0" smtClean="0">
                <a:solidFill>
                  <a:srgbClr val="92D050"/>
                </a:solidFill>
                <a:sym typeface="Arial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FF3399"/>
                </a:solidFill>
              </a:rPr>
              <a:t>C</a:t>
            </a:r>
            <a:r>
              <a:rPr lang="en-US" sz="4000" dirty="0" smtClean="0">
                <a:solidFill>
                  <a:srgbClr val="00E3DE"/>
                </a:solidFill>
              </a:rPr>
              <a:t>h</a:t>
            </a:r>
            <a:r>
              <a:rPr lang="en-US" sz="4000" dirty="0" smtClean="0">
                <a:solidFill>
                  <a:srgbClr val="FFFF00"/>
                </a:solidFill>
              </a:rPr>
              <a:t>a</a:t>
            </a:r>
            <a:r>
              <a:rPr lang="en-US" sz="4000" dirty="0" smtClean="0">
                <a:solidFill>
                  <a:schemeClr val="accent6"/>
                </a:solidFill>
              </a:rPr>
              <a:t>n</a:t>
            </a:r>
            <a:r>
              <a:rPr lang="en-US" sz="4000" dirty="0" smtClean="0">
                <a:solidFill>
                  <a:srgbClr val="FC0080"/>
                </a:solidFill>
              </a:rPr>
              <a:t>g</a:t>
            </a:r>
            <a:r>
              <a:rPr lang="en-US" sz="4000" dirty="0" smtClean="0">
                <a:solidFill>
                  <a:srgbClr val="00E3DE"/>
                </a:solidFill>
              </a:rPr>
              <a:t>e </a:t>
            </a:r>
            <a:r>
              <a:rPr lang="en-US" sz="4000" dirty="0">
                <a:solidFill>
                  <a:srgbClr val="FFFF00"/>
                </a:solidFill>
              </a:rPr>
              <a:t>o</a:t>
            </a:r>
            <a:r>
              <a:rPr lang="en-US" sz="4000" dirty="0">
                <a:solidFill>
                  <a:schemeClr val="accent6"/>
                </a:solidFill>
              </a:rPr>
              <a:t>f</a:t>
            </a:r>
            <a:r>
              <a:rPr lang="en-US" sz="4000" dirty="0">
                <a:solidFill>
                  <a:srgbClr val="00E3DE"/>
                </a:solidFill>
              </a:rPr>
              <a:t> </a:t>
            </a:r>
            <a:r>
              <a:rPr lang="en-US" sz="4000" dirty="0" smtClean="0">
                <a:solidFill>
                  <a:srgbClr val="FC0080"/>
                </a:solidFill>
              </a:rPr>
              <a:t>C</a:t>
            </a:r>
            <a:r>
              <a:rPr lang="en-US" sz="4000" dirty="0" smtClean="0">
                <a:solidFill>
                  <a:srgbClr val="2AE3FF"/>
                </a:solidFill>
              </a:rPr>
              <a:t>l</a:t>
            </a:r>
            <a:r>
              <a:rPr lang="en-US" sz="4000" dirty="0" smtClean="0">
                <a:solidFill>
                  <a:srgbClr val="FFFF00"/>
                </a:solidFill>
              </a:rPr>
              <a:t>o</a:t>
            </a:r>
            <a:r>
              <a:rPr lang="en-US" sz="4000" dirty="0" smtClean="0">
                <a:solidFill>
                  <a:schemeClr val="accent6"/>
                </a:solidFill>
              </a:rPr>
              <a:t>t</a:t>
            </a:r>
            <a:r>
              <a:rPr lang="en-US" sz="4000" dirty="0" smtClean="0">
                <a:solidFill>
                  <a:srgbClr val="FC0080"/>
                </a:solidFill>
              </a:rPr>
              <a:t>h</a:t>
            </a:r>
            <a:r>
              <a:rPr lang="en-US" sz="4000" dirty="0" smtClean="0">
                <a:solidFill>
                  <a:srgbClr val="2AE3FF"/>
                </a:solidFill>
              </a:rPr>
              <a:t>i</a:t>
            </a:r>
            <a:r>
              <a:rPr lang="en-US" sz="4000" dirty="0" smtClean="0">
                <a:solidFill>
                  <a:srgbClr val="FFFF00"/>
                </a:solidFill>
              </a:rPr>
              <a:t>n</a:t>
            </a:r>
            <a:r>
              <a:rPr lang="en-US" sz="4000" dirty="0" smtClean="0">
                <a:solidFill>
                  <a:schemeClr val="accent6"/>
                </a:solidFill>
              </a:rPr>
              <a:t>g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/>
          <p:nvPr/>
        </p:nvSpPr>
        <p:spPr>
          <a:xfrm>
            <a:off x="770951" y="2659540"/>
            <a:ext cx="5888184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FC0080"/>
                </a:solidFill>
                <a:latin typeface="Calibri"/>
                <a:cs typeface="Calibri"/>
              </a:rPr>
              <a:t>Birthday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Vintage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allow birthday celebrations in the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allergies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religious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beliefs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away from instructional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gift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bags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pencil, stickers, etc.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sent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at the end of the day.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  <a:p>
            <a:r>
              <a:rPr lang="en-US" sz="2800" dirty="0">
                <a:solidFill>
                  <a:srgbClr val="2AE3FF"/>
                </a:solidFill>
                <a:latin typeface="Calibri"/>
                <a:cs typeface="Calibri"/>
              </a:rPr>
              <a:t>Student of the </a:t>
            </a:r>
            <a:r>
              <a:rPr lang="en-US" sz="2800" dirty="0" smtClean="0">
                <a:solidFill>
                  <a:srgbClr val="2AE3FF"/>
                </a:solidFill>
                <a:latin typeface="Calibri"/>
                <a:cs typeface="Calibri"/>
              </a:rPr>
              <a:t>Week/Month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Student of the week (packet with Red Bear)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Vintage</a:t>
            </a:r>
          </a:p>
          <a:p>
            <a:pPr marL="285750" indent="-285750">
              <a:buFont typeface="Arial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0" y="83130"/>
            <a:ext cx="9144000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dirty="0" smtClean="0">
                <a:solidFill>
                  <a:srgbClr val="FC0080"/>
                </a:solidFill>
                <a:sym typeface="Arial"/>
              </a:rPr>
              <a:t>C</a:t>
            </a:r>
            <a:r>
              <a:rPr lang="en-US" sz="6600" dirty="0" smtClean="0">
                <a:solidFill>
                  <a:srgbClr val="00E3DE"/>
                </a:solidFill>
              </a:rPr>
              <a:t>e</a:t>
            </a:r>
            <a:r>
              <a:rPr lang="en-US" sz="6600" dirty="0" smtClean="0">
                <a:solidFill>
                  <a:srgbClr val="FFFF00"/>
                </a:solidFill>
              </a:rPr>
              <a:t>l</a:t>
            </a:r>
            <a:r>
              <a:rPr lang="en-US" sz="6600" dirty="0" smtClean="0">
                <a:solidFill>
                  <a:srgbClr val="92D050"/>
                </a:solidFill>
              </a:rPr>
              <a:t>e</a:t>
            </a:r>
            <a:r>
              <a:rPr lang="en-US" sz="6600" dirty="0" smtClean="0">
                <a:solidFill>
                  <a:srgbClr val="FF3399"/>
                </a:solidFill>
                <a:sym typeface="Arial"/>
              </a:rPr>
              <a:t>b</a:t>
            </a:r>
            <a:r>
              <a:rPr lang="en-US" sz="6600" dirty="0" smtClean="0">
                <a:solidFill>
                  <a:srgbClr val="2AE3FF"/>
                </a:solidFill>
                <a:sym typeface="Arial"/>
              </a:rPr>
              <a:t>r</a:t>
            </a:r>
            <a:r>
              <a:rPr lang="en-US" sz="6600" dirty="0" smtClean="0">
                <a:solidFill>
                  <a:srgbClr val="FFFF00"/>
                </a:solidFill>
                <a:sym typeface="Arial"/>
              </a:rPr>
              <a:t>a</a:t>
            </a:r>
            <a:r>
              <a:rPr lang="en-US" sz="6600" dirty="0" smtClean="0">
                <a:solidFill>
                  <a:srgbClr val="92D050"/>
                </a:solidFill>
                <a:sym typeface="Arial"/>
              </a:rPr>
              <a:t>t</a:t>
            </a:r>
            <a:r>
              <a:rPr lang="en-US" sz="6600" dirty="0" smtClean="0">
                <a:solidFill>
                  <a:srgbClr val="D70D8F"/>
                </a:solidFill>
                <a:sym typeface="Arial"/>
              </a:rPr>
              <a:t>i</a:t>
            </a:r>
            <a:r>
              <a:rPr lang="en-US" sz="6600" dirty="0" smtClean="0">
                <a:solidFill>
                  <a:srgbClr val="00E3DE"/>
                </a:solidFill>
                <a:sym typeface="Arial"/>
              </a:rPr>
              <a:t>o</a:t>
            </a:r>
            <a:r>
              <a:rPr lang="en-US" sz="6600" dirty="0" smtClean="0">
                <a:solidFill>
                  <a:srgbClr val="FFFF00"/>
                </a:solidFill>
                <a:sym typeface="Arial"/>
              </a:rPr>
              <a:t>n</a:t>
            </a:r>
            <a:r>
              <a:rPr lang="en-US" sz="6600" dirty="0">
                <a:solidFill>
                  <a:srgbClr val="00E3DE"/>
                </a:solidFill>
              </a:rPr>
              <a:t>s</a:t>
            </a:r>
            <a:endParaRPr lang="en-US" sz="6600" dirty="0" smtClean="0">
              <a:solidFill>
                <a:srgbClr val="FFFF00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00E3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9" descr="Image result for cupcake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61284">
            <a:off x="4550270" y="1948502"/>
            <a:ext cx="667983" cy="70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3;p9" descr="Image result for cupcake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829366">
            <a:off x="2924668" y="1927112"/>
            <a:ext cx="667983" cy="70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/>
        </p:nvSpPr>
        <p:spPr>
          <a:xfrm>
            <a:off x="207816" y="1967345"/>
            <a:ext cx="5888184" cy="461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 smtClean="0">
                <a:solidFill>
                  <a:srgbClr val="2AE3FF"/>
                </a:solidFill>
                <a:latin typeface="Calibri"/>
                <a:ea typeface="Calibri"/>
                <a:cs typeface="Calibri"/>
                <a:sym typeface="Calibri"/>
              </a:rPr>
              <a:t>Volunteers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olunteer application (including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 testing and Megan’s Law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clearance)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trips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liaison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Cut, copy, glue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Kinder yard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the classroom on Thursday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Center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areer day</a:t>
            </a:r>
          </a:p>
          <a:p>
            <a:pPr marL="285750" lvl="0" indent="-285750"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3200" dirty="0" smtClean="0">
                <a:solidFill>
                  <a:srgbClr val="FC0080"/>
                </a:solidFill>
                <a:latin typeface="Calibri"/>
                <a:ea typeface="Calibri"/>
                <a:cs typeface="Calibri"/>
                <a:sym typeface="Calibri"/>
              </a:rPr>
              <a:t>Field Trips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Getty on October 4</a:t>
            </a:r>
            <a:r>
              <a:rPr lang="en-US" sz="1800" baseline="30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-Full Scholarship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Sierra Club- TBD Full Scholarship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Respect Venue’s Rules</a:t>
            </a:r>
          </a:p>
        </p:txBody>
      </p:sp>
      <p:sp>
        <p:nvSpPr>
          <p:cNvPr id="108" name="Google Shape;108;p5"/>
          <p:cNvSpPr/>
          <p:nvPr/>
        </p:nvSpPr>
        <p:spPr>
          <a:xfrm>
            <a:off x="0" y="83130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dirty="0" smtClean="0">
                <a:solidFill>
                  <a:srgbClr val="FF3399"/>
                </a:solidFill>
              </a:rPr>
              <a:t>V</a:t>
            </a:r>
            <a:r>
              <a:rPr lang="en-US" sz="6000" dirty="0" smtClean="0">
                <a:solidFill>
                  <a:srgbClr val="00E3DE"/>
                </a:solidFill>
              </a:rPr>
              <a:t>o</a:t>
            </a:r>
            <a:r>
              <a:rPr lang="en-US" sz="6000" dirty="0" smtClean="0">
                <a:solidFill>
                  <a:srgbClr val="FFFF00"/>
                </a:solidFill>
              </a:rPr>
              <a:t>l</a:t>
            </a:r>
            <a:r>
              <a:rPr lang="en-US" sz="6000" dirty="0" smtClean="0">
                <a:solidFill>
                  <a:srgbClr val="92D050"/>
                </a:solidFill>
              </a:rPr>
              <a:t>u</a:t>
            </a:r>
            <a:r>
              <a:rPr lang="en-US" sz="6000" dirty="0" smtClean="0">
                <a:solidFill>
                  <a:srgbClr val="FF3399"/>
                </a:solidFill>
              </a:rPr>
              <a:t>n</a:t>
            </a:r>
            <a:r>
              <a:rPr lang="en-US" sz="6000" dirty="0" smtClean="0">
                <a:solidFill>
                  <a:srgbClr val="00B0F0"/>
                </a:solidFill>
              </a:rPr>
              <a:t>t</a:t>
            </a:r>
            <a:r>
              <a:rPr lang="en-US" sz="6000" dirty="0" smtClean="0">
                <a:solidFill>
                  <a:srgbClr val="FFFF00"/>
                </a:solidFill>
              </a:rPr>
              <a:t>e</a:t>
            </a:r>
            <a:r>
              <a:rPr lang="en-US" sz="6000" dirty="0" smtClean="0">
                <a:solidFill>
                  <a:srgbClr val="92D050"/>
                </a:solidFill>
              </a:rPr>
              <a:t>e</a:t>
            </a:r>
            <a:r>
              <a:rPr lang="en-US" sz="6000" dirty="0" smtClean="0">
                <a:solidFill>
                  <a:srgbClr val="FF3399"/>
                </a:solidFill>
              </a:rPr>
              <a:t>r</a:t>
            </a:r>
            <a:r>
              <a:rPr lang="en-US" sz="6000" dirty="0" smtClean="0">
                <a:solidFill>
                  <a:srgbClr val="2AE3FF"/>
                </a:solidFill>
              </a:rPr>
              <a:t>s</a:t>
            </a:r>
            <a:r>
              <a:rPr lang="en-US" sz="6000" dirty="0" smtClean="0">
                <a:solidFill>
                  <a:srgbClr val="FFFF00"/>
                </a:solidFill>
              </a:rPr>
              <a:t> &amp; </a:t>
            </a:r>
            <a:r>
              <a:rPr lang="en-US" sz="6000" dirty="0" smtClean="0">
                <a:solidFill>
                  <a:schemeClr val="accent6"/>
                </a:solidFill>
              </a:rPr>
              <a:t>F</a:t>
            </a:r>
            <a:r>
              <a:rPr lang="en-US" sz="6000" dirty="0" smtClean="0">
                <a:solidFill>
                  <a:srgbClr val="FC0080"/>
                </a:solidFill>
              </a:rPr>
              <a:t>i</a:t>
            </a:r>
            <a:r>
              <a:rPr lang="en-US" sz="6000" dirty="0" smtClean="0">
                <a:solidFill>
                  <a:srgbClr val="2AE3FF"/>
                </a:solidFill>
              </a:rPr>
              <a:t>e</a:t>
            </a:r>
            <a:r>
              <a:rPr lang="en-US" sz="6000" dirty="0" smtClean="0">
                <a:solidFill>
                  <a:srgbClr val="FFFF00"/>
                </a:solidFill>
              </a:rPr>
              <a:t>l</a:t>
            </a:r>
            <a:r>
              <a:rPr lang="en-US" sz="6000" dirty="0" smtClean="0">
                <a:solidFill>
                  <a:schemeClr val="accent6"/>
                </a:solidFill>
              </a:rPr>
              <a:t>d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smtClean="0">
                <a:solidFill>
                  <a:srgbClr val="FC0080"/>
                </a:solidFill>
              </a:rPr>
              <a:t>T</a:t>
            </a:r>
            <a:r>
              <a:rPr lang="en-US" sz="6000" dirty="0" smtClean="0">
                <a:solidFill>
                  <a:srgbClr val="2AE3FF"/>
                </a:solidFill>
              </a:rPr>
              <a:t>r</a:t>
            </a:r>
            <a:r>
              <a:rPr lang="en-US" sz="6000" dirty="0" smtClean="0">
                <a:solidFill>
                  <a:srgbClr val="FFFF00"/>
                </a:solidFill>
              </a:rPr>
              <a:t>i</a:t>
            </a:r>
            <a:r>
              <a:rPr lang="en-US" sz="6000" dirty="0" smtClean="0">
                <a:solidFill>
                  <a:srgbClr val="70AD47"/>
                </a:solidFill>
              </a:rPr>
              <a:t>p</a:t>
            </a:r>
            <a:r>
              <a:rPr lang="en-US" sz="6000" dirty="0" smtClean="0">
                <a:solidFill>
                  <a:srgbClr val="FC0080"/>
                </a:solidFill>
              </a:rPr>
              <a:t>s</a:t>
            </a:r>
            <a:endParaRPr lang="en-US" sz="6000" dirty="0">
              <a:solidFill>
                <a:srgbClr val="FC008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/>
          <p:nvPr/>
        </p:nvSpPr>
        <p:spPr>
          <a:xfrm>
            <a:off x="240767" y="1975583"/>
            <a:ext cx="6308314" cy="433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2AE3FF"/>
                </a:solidFill>
                <a:latin typeface="Calibri"/>
                <a:ea typeface="Calibri"/>
                <a:cs typeface="Calibri"/>
                <a:sym typeface="Calibri"/>
              </a:rPr>
              <a:t>Supply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pencils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crayons, and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scissors at home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any unfinished classwork which doesn’t need to be returned.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provide everything needed for class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C0080"/>
                </a:solidFill>
                <a:latin typeface="Calibri"/>
                <a:ea typeface="Calibri"/>
                <a:cs typeface="Calibri"/>
                <a:sym typeface="Calibri"/>
              </a:rPr>
              <a:t>Absences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oal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100% attendance each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fever /contagious- Keep home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child is absent, PLEASE send a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even if you sent a message via </a:t>
            </a:r>
            <a:r>
              <a:rPr lang="en-US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Classdojo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called in to the office.</a:t>
            </a:r>
            <a:endParaRPr lang="en-US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>
            <a:off x="0" y="83130"/>
            <a:ext cx="9144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800" dirty="0">
                <a:solidFill>
                  <a:srgbClr val="FF3399"/>
                </a:solidFill>
                <a:sym typeface="Arial"/>
              </a:rPr>
              <a:t>S</a:t>
            </a:r>
            <a:r>
              <a:rPr lang="en-US" sz="4800" dirty="0">
                <a:solidFill>
                  <a:srgbClr val="00E3DE"/>
                </a:solidFill>
                <a:sym typeface="Arial"/>
              </a:rPr>
              <a:t>c</a:t>
            </a:r>
            <a:r>
              <a:rPr lang="en-US" sz="4800" dirty="0">
                <a:solidFill>
                  <a:srgbClr val="FFFF00"/>
                </a:solidFill>
                <a:sym typeface="Arial"/>
              </a:rPr>
              <a:t>h</a:t>
            </a:r>
            <a:r>
              <a:rPr lang="en-US" sz="4800" dirty="0">
                <a:solidFill>
                  <a:srgbClr val="92D050"/>
                </a:solidFill>
                <a:sym typeface="Arial"/>
              </a:rPr>
              <a:t>o</a:t>
            </a:r>
            <a:r>
              <a:rPr lang="en-US" sz="4800" dirty="0">
                <a:solidFill>
                  <a:srgbClr val="FF3399"/>
                </a:solidFill>
                <a:sym typeface="Arial"/>
              </a:rPr>
              <a:t>o</a:t>
            </a:r>
            <a:r>
              <a:rPr lang="en-US" sz="4800" dirty="0">
                <a:solidFill>
                  <a:srgbClr val="00E3DE"/>
                </a:solidFill>
                <a:sym typeface="Arial"/>
              </a:rPr>
              <a:t>l </a:t>
            </a:r>
            <a:r>
              <a:rPr lang="en-US" sz="4800" dirty="0" smtClean="0">
                <a:solidFill>
                  <a:srgbClr val="FFFF00"/>
                </a:solidFill>
                <a:sym typeface="Arial"/>
              </a:rPr>
              <a:t>S</a:t>
            </a:r>
            <a:r>
              <a:rPr lang="en-US" sz="4800" dirty="0" smtClean="0">
                <a:solidFill>
                  <a:srgbClr val="92D050"/>
                </a:solidFill>
                <a:sym typeface="Arial"/>
              </a:rPr>
              <a:t>u</a:t>
            </a:r>
            <a:r>
              <a:rPr lang="en-US" sz="4800" dirty="0" smtClean="0">
                <a:solidFill>
                  <a:srgbClr val="FF3399"/>
                </a:solidFill>
                <a:sym typeface="Arial"/>
              </a:rPr>
              <a:t>p</a:t>
            </a:r>
            <a:r>
              <a:rPr lang="en-US" sz="4800" dirty="0" smtClean="0">
                <a:solidFill>
                  <a:srgbClr val="00E3DE"/>
                </a:solidFill>
                <a:sym typeface="Arial"/>
              </a:rPr>
              <a:t>p</a:t>
            </a:r>
            <a:r>
              <a:rPr lang="en-US" sz="4800" dirty="0" smtClean="0">
                <a:solidFill>
                  <a:srgbClr val="FFFF00"/>
                </a:solidFill>
                <a:sym typeface="Arial"/>
              </a:rPr>
              <a:t>l</a:t>
            </a:r>
            <a:r>
              <a:rPr lang="en-US" sz="4800" dirty="0" smtClean="0">
                <a:solidFill>
                  <a:srgbClr val="92D050"/>
                </a:solidFill>
                <a:sym typeface="Arial"/>
              </a:rPr>
              <a:t>i</a:t>
            </a:r>
            <a:r>
              <a:rPr lang="en-US" sz="4800" dirty="0" smtClean="0">
                <a:solidFill>
                  <a:srgbClr val="00E3DE"/>
                </a:solidFill>
                <a:sym typeface="Arial"/>
              </a:rPr>
              <a:t>e</a:t>
            </a:r>
            <a:r>
              <a:rPr lang="en-US" sz="4800" dirty="0" smtClean="0">
                <a:solidFill>
                  <a:srgbClr val="92D050"/>
                </a:solidFill>
                <a:sym typeface="Arial"/>
              </a:rPr>
              <a:t>s </a:t>
            </a:r>
            <a:r>
              <a:rPr lang="en-US" sz="4800" dirty="0" smtClean="0">
                <a:solidFill>
                  <a:srgbClr val="FFFF00"/>
                </a:solidFill>
                <a:sym typeface="Arial"/>
              </a:rPr>
              <a:t>&amp;</a:t>
            </a:r>
            <a:r>
              <a:rPr lang="en-US" sz="4800" dirty="0" smtClean="0">
                <a:solidFill>
                  <a:srgbClr val="92D050"/>
                </a:solidFill>
                <a:sym typeface="Arial"/>
              </a:rPr>
              <a:t> </a:t>
            </a:r>
          </a:p>
          <a:p>
            <a:pPr algn="ctr"/>
            <a:r>
              <a:rPr lang="en-US" sz="4800" dirty="0" smtClean="0">
                <a:solidFill>
                  <a:srgbClr val="FF3399"/>
                </a:solidFill>
              </a:rPr>
              <a:t>A</a:t>
            </a:r>
            <a:r>
              <a:rPr lang="en-US" sz="4800" dirty="0" smtClean="0">
                <a:solidFill>
                  <a:srgbClr val="00E3DE"/>
                </a:solidFill>
              </a:rPr>
              <a:t>b</a:t>
            </a:r>
            <a:r>
              <a:rPr lang="en-US" sz="4800" dirty="0" smtClean="0">
                <a:solidFill>
                  <a:srgbClr val="FFFF00"/>
                </a:solidFill>
              </a:rPr>
              <a:t>s</a:t>
            </a:r>
            <a:r>
              <a:rPr lang="en-US" sz="4800" dirty="0" smtClean="0">
                <a:solidFill>
                  <a:srgbClr val="92D050"/>
                </a:solidFill>
              </a:rPr>
              <a:t>e</a:t>
            </a:r>
            <a:r>
              <a:rPr lang="en-US" sz="4800" dirty="0" smtClean="0">
                <a:solidFill>
                  <a:srgbClr val="FF3399"/>
                </a:solidFill>
              </a:rPr>
              <a:t>n</a:t>
            </a:r>
            <a:r>
              <a:rPr lang="en-US" sz="4800" dirty="0" smtClean="0">
                <a:solidFill>
                  <a:srgbClr val="00E3DE"/>
                </a:solidFill>
              </a:rPr>
              <a:t>c</a:t>
            </a:r>
            <a:r>
              <a:rPr lang="en-US" sz="4800" dirty="0" smtClean="0">
                <a:solidFill>
                  <a:srgbClr val="FFFF00"/>
                </a:solidFill>
              </a:rPr>
              <a:t>e</a:t>
            </a:r>
            <a:r>
              <a:rPr lang="en-US" sz="4800" dirty="0" smtClean="0">
                <a:solidFill>
                  <a:srgbClr val="92D050"/>
                </a:solidFill>
              </a:rPr>
              <a:t>s</a:t>
            </a:r>
            <a:endParaRPr lang="en-US" sz="4800" dirty="0">
              <a:solidFill>
                <a:srgbClr val="00E3DE"/>
              </a:solidFill>
            </a:endParaRPr>
          </a:p>
        </p:txBody>
      </p:sp>
      <p:pic>
        <p:nvPicPr>
          <p:cNvPr id="140" name="Google Shape;140;p10" descr="Image result for school supplies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08854">
            <a:off x="6339133" y="4944245"/>
            <a:ext cx="1311610" cy="1543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/>
          <p:nvPr/>
        </p:nvSpPr>
        <p:spPr>
          <a:xfrm>
            <a:off x="0" y="8313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smtClean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8000" dirty="0" smtClean="0">
                <a:solidFill>
                  <a:srgbClr val="00E3DE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8000" dirty="0" smtClean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8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8000" dirty="0" smtClean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8000" dirty="0" smtClean="0">
                <a:solidFill>
                  <a:srgbClr val="2AE3FF"/>
                </a:solidFill>
              </a:rPr>
              <a:t>c</a:t>
            </a:r>
            <a:r>
              <a:rPr lang="en-US" sz="8000" dirty="0">
                <a:solidFill>
                  <a:schemeClr val="accent6"/>
                </a:solidFill>
              </a:rPr>
              <a:t>t</a:t>
            </a:r>
            <a:endParaRPr sz="8000" dirty="0">
              <a:solidFill>
                <a:schemeClr val="accent6"/>
              </a:solidFill>
              <a:sym typeface="Arial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488200" y="2357106"/>
            <a:ext cx="5577016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www.classdojo.com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www.cruzcrayons.weebly.com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www.vintagemagnet.net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  efm8240@lausd.net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C0080"/>
                </a:solidFill>
                <a:latin typeface="Calibri"/>
                <a:ea typeface="Calibri"/>
                <a:cs typeface="Calibri"/>
                <a:sym typeface="Calibri"/>
              </a:rPr>
              <a:t>Thank </a:t>
            </a:r>
            <a:r>
              <a:rPr lang="en-US" sz="2800" dirty="0">
                <a:solidFill>
                  <a:srgbClr val="FC0080"/>
                </a:solidFill>
                <a:latin typeface="Calibri"/>
                <a:ea typeface="Calibri"/>
                <a:cs typeface="Calibri"/>
                <a:sym typeface="Calibri"/>
              </a:rPr>
              <a:t>you for coming to our Back to </a:t>
            </a:r>
            <a:r>
              <a:rPr lang="en-US" sz="2800" dirty="0" smtClean="0">
                <a:solidFill>
                  <a:srgbClr val="FC0080"/>
                </a:solidFill>
                <a:latin typeface="Calibri"/>
                <a:ea typeface="Calibri"/>
                <a:cs typeface="Calibri"/>
                <a:sym typeface="Calibri"/>
              </a:rPr>
              <a:t>School!</a:t>
            </a:r>
            <a:endParaRPr sz="2800" dirty="0">
              <a:solidFill>
                <a:srgbClr val="FC0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514</Words>
  <Application>Microsoft Macintosh PowerPoint</Application>
  <PresentationFormat>On-screen Show (4:3)</PresentationFormat>
  <Paragraphs>107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Salazar</dc:creator>
  <cp:lastModifiedBy>LAUSD user</cp:lastModifiedBy>
  <cp:revision>23</cp:revision>
  <dcterms:created xsi:type="dcterms:W3CDTF">2015-07-21T03:57:12Z</dcterms:created>
  <dcterms:modified xsi:type="dcterms:W3CDTF">2019-08-28T04:38:15Z</dcterms:modified>
</cp:coreProperties>
</file>